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32" r:id="rId3"/>
    <p:sldId id="333" r:id="rId4"/>
    <p:sldId id="317" r:id="rId5"/>
    <p:sldId id="271" r:id="rId6"/>
    <p:sldId id="312" r:id="rId7"/>
    <p:sldId id="318" r:id="rId8"/>
    <p:sldId id="328" r:id="rId9"/>
    <p:sldId id="334" r:id="rId10"/>
    <p:sldId id="331" r:id="rId11"/>
    <p:sldId id="330" r:id="rId12"/>
    <p:sldId id="329" r:id="rId13"/>
    <p:sldId id="307" r:id="rId14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10" autoAdjust="0"/>
    <p:restoredTop sz="61248" autoAdjust="0"/>
  </p:normalViewPr>
  <p:slideViewPr>
    <p:cSldViewPr>
      <p:cViewPr>
        <p:scale>
          <a:sx n="47" d="100"/>
          <a:sy n="47" d="100"/>
        </p:scale>
        <p:origin x="-177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0" d="100"/>
          <a:sy n="60" d="100"/>
        </p:scale>
        <p:origin x="-3462" y="-21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641FD-F7E5-44D0-9E3B-76C2824F44CA}" type="datetimeFigureOut">
              <a:rPr lang="en-GB" smtClean="0"/>
              <a:t>02/05/2017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B3C4C-F481-485D-87A5-414D862334E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911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E5CF2-B512-40AF-807C-85E5C80C61CC}" type="datetimeFigureOut">
              <a:rPr lang="en-GB" smtClean="0"/>
              <a:t>02/05/2017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E2248-377C-4582-A0AC-0A0C9A415D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29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248-377C-4582-A0AC-0A0C9A415DE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647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248-377C-4582-A0AC-0A0C9A415DE0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242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248-377C-4582-A0AC-0A0C9A415DE0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719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248-377C-4582-A0AC-0A0C9A415DE0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437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248-377C-4582-A0AC-0A0C9A415DE0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623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248-377C-4582-A0AC-0A0C9A415DE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511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248-377C-4582-A0AC-0A0C9A415DE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296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2533" y="4747295"/>
            <a:ext cx="5438775" cy="44672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248-377C-4582-A0AC-0A0C9A415DE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65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248-377C-4582-A0AC-0A0C9A415DE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490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248-377C-4582-A0AC-0A0C9A415DE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764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4541" y="4819303"/>
            <a:ext cx="5438775" cy="44672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248-377C-4582-A0AC-0A0C9A415DE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751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248-377C-4582-A0AC-0A0C9A415DE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751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248-377C-4582-A0AC-0A0C9A415DE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525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292" y="10527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58092" y="292494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edit Master subtitle style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733256"/>
            <a:ext cx="4869528" cy="88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69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237312"/>
            <a:ext cx="2628143" cy="4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0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237312"/>
            <a:ext cx="2628143" cy="4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0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237312"/>
            <a:ext cx="2628143" cy="4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4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237312"/>
            <a:ext cx="2628143" cy="4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1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237312"/>
            <a:ext cx="2628143" cy="4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237312"/>
            <a:ext cx="2628143" cy="4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8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237312"/>
            <a:ext cx="2628143" cy="4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7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237312"/>
            <a:ext cx="2628143" cy="4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1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237312"/>
            <a:ext cx="2628143" cy="4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45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237312"/>
            <a:ext cx="2628143" cy="4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1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2016 Scottish Government Template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aseline="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2292" y="1052736"/>
            <a:ext cx="7772400" cy="1800200"/>
          </a:xfrm>
        </p:spPr>
        <p:txBody>
          <a:bodyPr/>
          <a:lstStyle/>
          <a:p>
            <a:r>
              <a:rPr lang="en-GB" dirty="0"/>
              <a:t>Capital Investment - The Wider Scottish Government Perspective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3212976"/>
            <a:ext cx="6400800" cy="1752600"/>
          </a:xfrm>
        </p:spPr>
        <p:txBody>
          <a:bodyPr/>
          <a:lstStyle/>
          <a:p>
            <a:r>
              <a:rPr lang="en-GB" altLang="en-US" dirty="0" smtClean="0"/>
              <a:t>John Nicholson</a:t>
            </a:r>
            <a:br>
              <a:rPr lang="en-GB" altLang="en-US" dirty="0" smtClean="0"/>
            </a:br>
            <a:r>
              <a:rPr lang="en-GB" altLang="en-US" dirty="0" smtClean="0"/>
              <a:t>Deputy Director, Directorate for Financial Strategy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IIP Reporting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en-GB" sz="3600" dirty="0" smtClean="0"/>
              <a:t>Progress Report for 2016</a:t>
            </a:r>
          </a:p>
          <a:p>
            <a:r>
              <a:rPr lang="en-GB" sz="3600" dirty="0" smtClean="0"/>
              <a:t>Project Pipeline update</a:t>
            </a:r>
          </a:p>
          <a:p>
            <a:r>
              <a:rPr lang="en-GB" sz="3600" dirty="0" smtClean="0"/>
              <a:t>Programme Pipeline update</a:t>
            </a:r>
          </a:p>
          <a:p>
            <a:pPr lvl="0"/>
            <a:r>
              <a:rPr lang="en-GB" sz="3600" dirty="0">
                <a:solidFill>
                  <a:srgbClr val="000000"/>
                </a:solidFill>
              </a:rPr>
              <a:t>Major Capital Projects Progress </a:t>
            </a:r>
            <a:r>
              <a:rPr lang="en-GB" sz="3600" dirty="0" smtClean="0">
                <a:solidFill>
                  <a:srgbClr val="000000"/>
                </a:solidFill>
              </a:rPr>
              <a:t>update</a:t>
            </a:r>
            <a:endParaRPr lang="en-GB" sz="3600" dirty="0">
              <a:solidFill>
                <a:srgbClr val="000000"/>
              </a:solidFill>
            </a:endParaRPr>
          </a:p>
          <a:p>
            <a:endParaRPr lang="en-GB" sz="3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80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Major Capital Projects Database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Key information source for Ministers</a:t>
            </a:r>
          </a:p>
          <a:p>
            <a:r>
              <a:rPr lang="en-GB" dirty="0" smtClean="0"/>
              <a:t>Updated twice a year</a:t>
            </a:r>
          </a:p>
          <a:p>
            <a:r>
              <a:rPr lang="en-GB" dirty="0" smtClean="0"/>
              <a:t>Information needs to be accurate – used to provide briefing and advice to Ministers</a:t>
            </a:r>
          </a:p>
          <a:p>
            <a:r>
              <a:rPr lang="en-GB" dirty="0" smtClean="0"/>
              <a:t>Reporting and accountability requirements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03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Accountability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Scottish Ministers</a:t>
            </a:r>
          </a:p>
          <a:p>
            <a:r>
              <a:rPr lang="en-GB" dirty="0" smtClean="0"/>
              <a:t>Parliament</a:t>
            </a:r>
          </a:p>
          <a:p>
            <a:r>
              <a:rPr lang="en-GB" dirty="0" smtClean="0"/>
              <a:t>Public Audit and Post-legislation Committee</a:t>
            </a:r>
          </a:p>
          <a:p>
            <a:r>
              <a:rPr lang="en-GB" dirty="0" smtClean="0"/>
              <a:t>Finance and Constitution Committee</a:t>
            </a:r>
          </a:p>
          <a:p>
            <a:r>
              <a:rPr lang="en-GB" dirty="0" smtClean="0"/>
              <a:t>Infrastructure Investment Board</a:t>
            </a:r>
          </a:p>
        </p:txBody>
      </p:sp>
    </p:spTree>
    <p:extLst>
      <p:ext uri="{BB962C8B-B14F-4D97-AF65-F5344CB8AC3E}">
        <p14:creationId xmlns:p14="http://schemas.microsoft.com/office/powerpoint/2010/main" val="29573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1988840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/>
              <a:t>Any questions?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370561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Capital Investment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Sources of funding in 2017-18:</a:t>
            </a:r>
            <a:endParaRPr lang="en-GB" dirty="0" smtClean="0"/>
          </a:p>
          <a:p>
            <a:pPr lvl="1"/>
            <a:r>
              <a:rPr lang="en-GB" dirty="0" err="1" smtClean="0"/>
              <a:t>CDEL</a:t>
            </a:r>
            <a:r>
              <a:rPr lang="en-GB" dirty="0" smtClean="0"/>
              <a:t> grant from HMT £3.1 billion</a:t>
            </a:r>
          </a:p>
          <a:p>
            <a:pPr lvl="1"/>
            <a:r>
              <a:rPr lang="en-GB" dirty="0" smtClean="0"/>
              <a:t>Borrowing £450 million (the maximum)</a:t>
            </a:r>
          </a:p>
          <a:p>
            <a:pPr lvl="1"/>
            <a:r>
              <a:rPr lang="en-GB" dirty="0" smtClean="0"/>
              <a:t>Capital Receipts £60 million</a:t>
            </a:r>
          </a:p>
          <a:p>
            <a:pPr lvl="1"/>
            <a:r>
              <a:rPr lang="en-GB" dirty="0" smtClean="0"/>
              <a:t>Revenue financed investment £</a:t>
            </a:r>
            <a:r>
              <a:rPr lang="en-GB" dirty="0" err="1" smtClean="0"/>
              <a:t>400m</a:t>
            </a:r>
            <a:r>
              <a:rPr lang="en-GB" dirty="0" smtClean="0"/>
              <a:t> (capital value)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08954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Financial Transactions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addition £300 million of financial transactions</a:t>
            </a:r>
          </a:p>
          <a:p>
            <a:pPr lvl="1"/>
            <a:r>
              <a:rPr lang="en-GB" dirty="0" smtClean="0"/>
              <a:t>Loans/equity investments</a:t>
            </a:r>
          </a:p>
          <a:p>
            <a:pPr lvl="1"/>
            <a:r>
              <a:rPr lang="en-GB" dirty="0" smtClean="0"/>
              <a:t>Private sector</a:t>
            </a:r>
          </a:p>
          <a:p>
            <a:pPr lvl="1"/>
            <a:r>
              <a:rPr lang="en-GB" dirty="0" smtClean="0"/>
              <a:t>Need to be repaid</a:t>
            </a:r>
          </a:p>
          <a:p>
            <a:pPr lvl="1"/>
            <a:r>
              <a:rPr lang="en-GB" dirty="0" smtClean="0"/>
              <a:t>Encouraged use of innovative funding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5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Affordability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Sustainable </a:t>
            </a:r>
          </a:p>
          <a:p>
            <a:r>
              <a:rPr lang="en-GB" dirty="0" smtClean="0"/>
              <a:t>Capped at 5% of total DEL budget</a:t>
            </a:r>
          </a:p>
          <a:p>
            <a:r>
              <a:rPr lang="en-GB" dirty="0" smtClean="0"/>
              <a:t>Includes:</a:t>
            </a:r>
          </a:p>
          <a:p>
            <a:pPr lvl="1"/>
            <a:r>
              <a:rPr lang="en-GB" dirty="0" smtClean="0"/>
              <a:t>PPP/PFI unitary charges</a:t>
            </a:r>
          </a:p>
          <a:p>
            <a:pPr lvl="1"/>
            <a:r>
              <a:rPr lang="en-GB" dirty="0" smtClean="0"/>
              <a:t>NPD unitary charges</a:t>
            </a:r>
          </a:p>
          <a:p>
            <a:pPr lvl="1"/>
            <a:r>
              <a:rPr lang="en-GB" dirty="0" smtClean="0"/>
              <a:t>RAB payments</a:t>
            </a:r>
          </a:p>
          <a:p>
            <a:pPr lvl="1"/>
            <a:r>
              <a:rPr lang="en-GB" dirty="0" smtClean="0"/>
              <a:t>Borrowing repayments </a:t>
            </a:r>
          </a:p>
        </p:txBody>
      </p:sp>
    </p:spTree>
    <p:extLst>
      <p:ext uri="{BB962C8B-B14F-4D97-AF65-F5344CB8AC3E}">
        <p14:creationId xmlns:p14="http://schemas.microsoft.com/office/powerpoint/2010/main" val="22419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dirty="0" smtClean="0"/>
              <a:t>Infrastructure Investment Plan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9813"/>
            <a:ext cx="2448272" cy="34510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48322"/>
            <a:ext cx="2405381" cy="34529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36" y="2900162"/>
            <a:ext cx="2405197" cy="338723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68960"/>
            <a:ext cx="2433320" cy="3477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075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Infrastructure Investment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038600" cy="5112568"/>
          </a:xfrm>
        </p:spPr>
        <p:txBody>
          <a:bodyPr/>
          <a:lstStyle/>
          <a:p>
            <a:r>
              <a:rPr lang="en-GB" sz="2400" dirty="0" smtClean="0"/>
              <a:t>Sets out:</a:t>
            </a:r>
          </a:p>
          <a:p>
            <a:pPr lvl="1"/>
            <a:r>
              <a:rPr lang="en-GB" b="1" dirty="0"/>
              <a:t>w</a:t>
            </a:r>
            <a:r>
              <a:rPr lang="en-GB" b="1" dirty="0" smtClean="0"/>
              <a:t>hy</a:t>
            </a:r>
            <a:r>
              <a:rPr lang="en-GB" dirty="0" smtClean="0"/>
              <a:t> we invest;</a:t>
            </a:r>
          </a:p>
          <a:p>
            <a:pPr lvl="1"/>
            <a:r>
              <a:rPr lang="en-GB" b="1" dirty="0"/>
              <a:t>h</a:t>
            </a:r>
            <a:r>
              <a:rPr lang="en-GB" b="1" dirty="0" smtClean="0"/>
              <a:t>ow</a:t>
            </a:r>
            <a:r>
              <a:rPr lang="en-GB" dirty="0" smtClean="0"/>
              <a:t> we invest; and</a:t>
            </a:r>
          </a:p>
          <a:p>
            <a:pPr lvl="1"/>
            <a:r>
              <a:rPr lang="en-GB" b="1" dirty="0" smtClean="0"/>
              <a:t>what</a:t>
            </a:r>
            <a:r>
              <a:rPr lang="en-GB" dirty="0" smtClean="0"/>
              <a:t> we invest in.</a:t>
            </a:r>
          </a:p>
          <a:p>
            <a:r>
              <a:rPr lang="en-GB" sz="2400" dirty="0"/>
              <a:t>Scotland’s Economic Strategy</a:t>
            </a:r>
          </a:p>
          <a:p>
            <a:r>
              <a:rPr lang="en-GB" sz="2400" dirty="0"/>
              <a:t>National Planning </a:t>
            </a:r>
            <a:r>
              <a:rPr lang="en-GB" sz="2400" dirty="0" smtClean="0"/>
              <a:t>Framework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33117"/>
            <a:ext cx="4038600" cy="270034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158" y="3933056"/>
            <a:ext cx="2207599" cy="208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IIP Guiding Principles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Delivering </a:t>
            </a:r>
            <a:r>
              <a:rPr lang="en-GB" b="1" dirty="0"/>
              <a:t>sustainable economic</a:t>
            </a:r>
            <a:r>
              <a:rPr lang="en-GB" dirty="0"/>
              <a:t> growth;</a:t>
            </a:r>
          </a:p>
          <a:p>
            <a:pPr lvl="0"/>
            <a:r>
              <a:rPr lang="en-GB" dirty="0"/>
              <a:t>managing the transition to a more resource efficient, </a:t>
            </a:r>
            <a:r>
              <a:rPr lang="en-GB" b="1" dirty="0"/>
              <a:t>lower carbon economy</a:t>
            </a:r>
            <a:r>
              <a:rPr lang="en-GB" dirty="0"/>
              <a:t>;</a:t>
            </a:r>
          </a:p>
          <a:p>
            <a:pPr lvl="0"/>
            <a:r>
              <a:rPr lang="en-GB" dirty="0"/>
              <a:t>supporting delivery of </a:t>
            </a:r>
            <a:r>
              <a:rPr lang="en-GB" b="1" dirty="0"/>
              <a:t>efficient and high quality public services</a:t>
            </a:r>
            <a:r>
              <a:rPr lang="en-GB" dirty="0"/>
              <a:t>; and</a:t>
            </a:r>
          </a:p>
          <a:p>
            <a:pPr lvl="0"/>
            <a:r>
              <a:rPr lang="en-GB" dirty="0"/>
              <a:t>supporting </a:t>
            </a:r>
            <a:r>
              <a:rPr lang="en-GB" b="1" dirty="0"/>
              <a:t>employment and opportunity</a:t>
            </a:r>
            <a:r>
              <a:rPr lang="en-GB" dirty="0"/>
              <a:t> across Scotland.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86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IIP Key Priorities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lvl="0"/>
            <a:r>
              <a:rPr lang="en-GB" sz="2400" dirty="0"/>
              <a:t>Transforming early learning and childcare – expansion to 1140 hours per year;</a:t>
            </a:r>
          </a:p>
          <a:p>
            <a:pPr lvl="0"/>
            <a:r>
              <a:rPr lang="en-GB" sz="2400" dirty="0"/>
              <a:t>Enhancing housing supply in Scotland – 50,000 homes;</a:t>
            </a:r>
          </a:p>
          <a:p>
            <a:pPr lvl="0"/>
            <a:r>
              <a:rPr lang="en-GB" sz="2400" dirty="0"/>
              <a:t>Creating a new, overarching energy strategy for Scotland, as well as recognising it as a national infrastructure priority;</a:t>
            </a:r>
          </a:p>
          <a:p>
            <a:pPr lvl="0"/>
            <a:r>
              <a:rPr lang="en-GB" sz="2400" dirty="0"/>
              <a:t>Continue with expansion of broadband;</a:t>
            </a:r>
          </a:p>
          <a:p>
            <a:pPr lvl="0"/>
            <a:r>
              <a:rPr lang="en-GB" sz="2400" dirty="0"/>
              <a:t>Investment in healthcare </a:t>
            </a:r>
            <a:r>
              <a:rPr lang="en-GB" sz="2400" dirty="0" smtClean="0"/>
              <a:t>infrastructure</a:t>
            </a:r>
            <a:endParaRPr lang="en-GB" sz="2400" dirty="0"/>
          </a:p>
          <a:p>
            <a:r>
              <a:rPr lang="en-GB" sz="2400" dirty="0"/>
              <a:t>Investment to improve transport </a:t>
            </a:r>
            <a:r>
              <a:rPr lang="en-GB" sz="2400" dirty="0" smtClean="0"/>
              <a:t>infrastructure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7125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Future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2015 </a:t>
            </a:r>
            <a:r>
              <a:rPr lang="en-GB" dirty="0" err="1" smtClean="0"/>
              <a:t>IIP</a:t>
            </a:r>
            <a:r>
              <a:rPr lang="en-GB" dirty="0" smtClean="0"/>
              <a:t> built on many key commitments from the 2011 plan</a:t>
            </a:r>
          </a:p>
          <a:p>
            <a:r>
              <a:rPr lang="en-GB" dirty="0" smtClean="0"/>
              <a:t>Next plan:</a:t>
            </a:r>
          </a:p>
          <a:p>
            <a:pPr lvl="1"/>
            <a:r>
              <a:rPr lang="en-GB" dirty="0" smtClean="0"/>
              <a:t>Continued focus on economy</a:t>
            </a:r>
          </a:p>
          <a:p>
            <a:pPr lvl="1"/>
            <a:r>
              <a:rPr lang="en-GB" dirty="0" smtClean="0"/>
              <a:t>Guiding principles being further developed – prioritisation methodology</a:t>
            </a:r>
          </a:p>
          <a:p>
            <a:pPr lvl="1"/>
            <a:r>
              <a:rPr lang="en-GB" dirty="0" smtClean="0"/>
              <a:t>New manifesto plans</a:t>
            </a:r>
          </a:p>
        </p:txBody>
      </p:sp>
    </p:spTree>
    <p:extLst>
      <p:ext uri="{BB962C8B-B14F-4D97-AF65-F5344CB8AC3E}">
        <p14:creationId xmlns:p14="http://schemas.microsoft.com/office/powerpoint/2010/main" val="2117391092"/>
      </p:ext>
    </p:extLst>
  </p:cSld>
  <p:clrMapOvr>
    <a:masterClrMapping/>
  </p:clrMapOvr>
</p:sld>
</file>

<file path=ppt/theme/theme1.xml><?xml version="1.0" encoding="utf-8"?>
<a:theme xmlns:a="http://schemas.openxmlformats.org/drawingml/2006/main" name="2016 PowerPoint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 PowerPoint Template</Template>
  <TotalTime>3911</TotalTime>
  <Words>333</Words>
  <Application>Microsoft Office PowerPoint</Application>
  <PresentationFormat>On-screen Show (4:3)</PresentationFormat>
  <Paragraphs>79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2016 PowerPoint Template</vt:lpstr>
      <vt:lpstr>Capital Investment - The Wider Scottish Government Perspective</vt:lpstr>
      <vt:lpstr>Capital Investment</vt:lpstr>
      <vt:lpstr>Financial Transactions</vt:lpstr>
      <vt:lpstr>Affordability Model</vt:lpstr>
      <vt:lpstr>Infrastructure Investment Plan</vt:lpstr>
      <vt:lpstr>Infrastructure Investment Plan</vt:lpstr>
      <vt:lpstr>IIP Guiding Principles</vt:lpstr>
      <vt:lpstr>IIP Key Priorities</vt:lpstr>
      <vt:lpstr>The Future</vt:lpstr>
      <vt:lpstr>IIP Reporting</vt:lpstr>
      <vt:lpstr>Major Capital Projects Database</vt:lpstr>
      <vt:lpstr>Accountability</vt:lpstr>
      <vt:lpstr> </vt:lpstr>
    </vt:vector>
  </TitlesOfParts>
  <Company>Scottish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u004048</dc:creator>
  <cp:lastModifiedBy>u205223</cp:lastModifiedBy>
  <cp:revision>148</cp:revision>
  <cp:lastPrinted>2017-04-27T15:10:32Z</cp:lastPrinted>
  <dcterms:created xsi:type="dcterms:W3CDTF">2017-03-16T12:34:54Z</dcterms:created>
  <dcterms:modified xsi:type="dcterms:W3CDTF">2017-05-02T07:16:50Z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A17179152</vt:lpwstr>
  </property>
  <property fmtid="{D5CDD505-2E9C-101B-9397-08002B2CF9AE}" pid="4" name="Objective-Title">
    <vt:lpwstr>Infrastructure Investment - New Zealand Presentation - 29 March 2017</vt:lpwstr>
  </property>
  <property fmtid="{D5CDD505-2E9C-101B-9397-08002B2CF9AE}" pid="5" name="Objective-Comment">
    <vt:lpwstr>
    </vt:lpwstr>
  </property>
  <property fmtid="{D5CDD505-2E9C-101B-9397-08002B2CF9AE}" pid="6" name="Objective-CreationStamp">
    <vt:filetime>2017-03-27T10:16:59Z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2017-03-27T10:16:59Z</vt:filetime>
  </property>
  <property fmtid="{D5CDD505-2E9C-101B-9397-08002B2CF9AE}" pid="10" name="Objective-ModificationStamp">
    <vt:filetime>2017-03-27T10:22:54Z</vt:filetime>
  </property>
  <property fmtid="{D5CDD505-2E9C-101B-9397-08002B2CF9AE}" pid="11" name="Objective-Owner">
    <vt:lpwstr>White, James JH (U004048)</vt:lpwstr>
  </property>
  <property fmtid="{D5CDD505-2E9C-101B-9397-08002B2CF9AE}" pid="12" name="Objective-Path">
    <vt:lpwstr>Objective Global Folder:SG File Plan:Economics and finance:Public finance:Public funding:Advice and policy: Public funding:Financial Strategy: General Briefing: 2014-2019:</vt:lpwstr>
  </property>
  <property fmtid="{D5CDD505-2E9C-101B-9397-08002B2CF9AE}" pid="13" name="Objective-Parent">
    <vt:lpwstr>Financial Strategy: General Briefing: 2014-2019</vt:lpwstr>
  </property>
  <property fmtid="{D5CDD505-2E9C-101B-9397-08002B2CF9AE}" pid="14" name="Objective-State">
    <vt:lpwstr>Published</vt:lpwstr>
  </property>
  <property fmtid="{D5CDD505-2E9C-101B-9397-08002B2CF9AE}" pid="15" name="Objective-Version">
    <vt:lpwstr>1.0</vt:lpwstr>
  </property>
  <property fmtid="{D5CDD505-2E9C-101B-9397-08002B2CF9AE}" pid="16" name="Objective-VersionNumber">
    <vt:i4>1</vt:i4>
  </property>
  <property fmtid="{D5CDD505-2E9C-101B-9397-08002B2CF9AE}" pid="17" name="Objective-VersionComment">
    <vt:lpwstr>First version</vt:lpwstr>
  </property>
  <property fmtid="{D5CDD505-2E9C-101B-9397-08002B2CF9AE}" pid="18" name="Objective-FileNumber">
    <vt:lpwstr>
    </vt:lpwstr>
  </property>
  <property fmtid="{D5CDD505-2E9C-101B-9397-08002B2CF9AE}" pid="19" name="Objective-Classification">
    <vt:lpwstr>[Inherited - OFFICIAL]</vt:lpwstr>
  </property>
  <property fmtid="{D5CDD505-2E9C-101B-9397-08002B2CF9AE}" pid="20" name="Objective-Caveats">
    <vt:lpwstr>
    </vt:lpwstr>
  </property>
  <property fmtid="{D5CDD505-2E9C-101B-9397-08002B2CF9AE}" pid="21" name="Objective-Date of Original [system]">
    <vt:lpwstr>
    </vt:lpwstr>
  </property>
  <property fmtid="{D5CDD505-2E9C-101B-9397-08002B2CF9AE}" pid="22" name="Objective-Date Received [system]">
    <vt:lpwstr>
    </vt:lpwstr>
  </property>
  <property fmtid="{D5CDD505-2E9C-101B-9397-08002B2CF9AE}" pid="23" name="Objective-SG Web Publication - Category [system]">
    <vt:lpwstr>
    </vt:lpwstr>
  </property>
  <property fmtid="{D5CDD505-2E9C-101B-9397-08002B2CF9AE}" pid="24" name="Objective-SG Web Publication - Category 2 Classification [system]">
    <vt:lpwstr>
    </vt:lpwstr>
  </property>
</Properties>
</file>